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121D-0E89-4FD4-877C-E1492C47E4C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CEAB8-A00B-4747-9F1C-75A7F2C7FC9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CEAB8-A00B-4747-9F1C-75A7F2C7FC9E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7AB8-A7A4-4323-A34C-B06EC214581B}" type="datetimeFigureOut">
              <a:rPr lang="hu-HU" smtClean="0"/>
              <a:t>2013.04.23.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27DB-2FAE-40A1-B8B7-10FD4D7B4BA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630616" cy="1035546"/>
          </a:xfrm>
          <a:solidFill>
            <a:schemeClr val="bg1">
              <a:lumMod val="85000"/>
              <a:alpha val="46000"/>
            </a:schemeClr>
          </a:solidFill>
        </p:spPr>
        <p:txBody>
          <a:bodyPr/>
          <a:lstStyle/>
          <a:p>
            <a:r>
              <a:rPr lang="hu-HU" dirty="0" smtClean="0"/>
              <a:t>Megújuló energiaforrások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5400600" cy="55091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Készítette: Szabó Mihály 13/A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Geotermikus energia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 </a:t>
            </a:r>
            <a:r>
              <a:rPr lang="hu-HU" sz="2400" b="1" dirty="0" smtClean="0">
                <a:solidFill>
                  <a:srgbClr val="FFFF00"/>
                </a:solidFill>
              </a:rPr>
              <a:t>geotermikus energia</a:t>
            </a:r>
            <a:r>
              <a:rPr lang="hu-HU" sz="2400" dirty="0" smtClean="0">
                <a:solidFill>
                  <a:srgbClr val="FFFF00"/>
                </a:solidFill>
              </a:rPr>
              <a:t> a Föld belső hőjéből származó energia. A Föld belsejében lefelé haladva kilométerenként átlag 30 </a:t>
            </a:r>
            <a:r>
              <a:rPr lang="hu-HU" sz="2400" dirty="0" err="1" smtClean="0">
                <a:solidFill>
                  <a:srgbClr val="FFFF00"/>
                </a:solidFill>
              </a:rPr>
              <a:t>°C-kal</a:t>
            </a:r>
            <a:r>
              <a:rPr lang="hu-HU" sz="2400" dirty="0" smtClean="0">
                <a:solidFill>
                  <a:srgbClr val="FFFF00"/>
                </a:solidFill>
              </a:rPr>
              <a:t> emelkedik a hőmérséklet. A földkérgen tapasztalható geotermikus energia részben a bolygó eredeti létrejöttéhez (20%), részben a radioaktív bomláshoz (80%) kapcsolódik.</a:t>
            </a:r>
            <a:endParaRPr lang="hu-HU" sz="2400" dirty="0">
              <a:solidFill>
                <a:srgbClr val="FFFF00"/>
              </a:solidFill>
            </a:endParaRPr>
          </a:p>
        </p:txBody>
      </p:sp>
      <p:pic>
        <p:nvPicPr>
          <p:cNvPr id="5" name="Kép 4" descr="geotermikus-energia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321321" cy="5445224"/>
          </a:xfrm>
          <a:prstGeom prst="rect">
            <a:avLst/>
          </a:prstGeom>
        </p:spPr>
      </p:pic>
      <p:sp>
        <p:nvSpPr>
          <p:cNvPr id="6" name="Szövegdoboz 5">
            <a:hlinkClick r:id="rId4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Geotermikus energia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hu-HU" dirty="0" smtClean="0">
                <a:solidFill>
                  <a:srgbClr val="FFFF00"/>
                </a:solidFill>
              </a:rPr>
              <a:t>A termálkútból feltörő vizet </a:t>
            </a:r>
            <a:r>
              <a:rPr lang="hu-HU" dirty="0" err="1" smtClean="0">
                <a:solidFill>
                  <a:srgbClr val="FFFF00"/>
                </a:solidFill>
              </a:rPr>
              <a:t>gáztalanítják</a:t>
            </a:r>
            <a:r>
              <a:rPr lang="hu-HU" dirty="0" smtClean="0">
                <a:solidFill>
                  <a:srgbClr val="FFFF00"/>
                </a:solidFill>
              </a:rPr>
              <a:t>, ülepítik és sótartalmát részben eltávolítják, majd a felhasználás helyére szivattyúzzák, a lehűlt vizet pedig valamilyen vízáramba, vízgyűjtőbe vezetik. Amennyiben nincs vízutánpótlás – a rétegenergia csökkenése következtében idővel kevesebb vizet adnak.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hu-HU" dirty="0" smtClean="0">
                <a:solidFill>
                  <a:srgbClr val="FFFF00"/>
                </a:solidFill>
              </a:rPr>
              <a:t>A csökkenő víznyomást kompresszorral, búvárszivattyúval lehet növelni, de nem gazdaságos ez az eljárás. A legjobb megoldást a kitermelt és már lehűlt víz visszasajtolása jelenti, mely mérsékli a mély rétegekben található vízszint csökkenését.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Biomassza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solidFill>
            <a:schemeClr val="tx1">
              <a:alpha val="35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biomassza</a:t>
            </a:r>
            <a:r>
              <a:rPr lang="hu-HU" dirty="0" smtClean="0">
                <a:solidFill>
                  <a:schemeClr val="bg1"/>
                </a:solidFill>
              </a:rPr>
              <a:t> kifejezés alatt tágabb értelemben a Földön lévő összes élő tömeget értjük. A mai elterjedt jelentése: energetikailag hasznosítható növények, termés, melléktermékek, növényi és állati hulladékok.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tx1">
              <a:alpha val="35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hu-HU" dirty="0" smtClean="0">
                <a:solidFill>
                  <a:schemeClr val="bg1"/>
                </a:solidFill>
              </a:rPr>
              <a:t>A biomassza szén, hidrogén és oxigén alapú. A biomasszaként felhasználható energia 5 forrásból </a:t>
            </a:r>
            <a:r>
              <a:rPr lang="hu-HU" dirty="0" err="1" smtClean="0">
                <a:solidFill>
                  <a:schemeClr val="bg1"/>
                </a:solidFill>
              </a:rPr>
              <a:t>eredthet</a:t>
            </a:r>
            <a:r>
              <a:rPr lang="hu-HU" dirty="0" smtClean="0">
                <a:solidFill>
                  <a:schemeClr val="bg1"/>
                </a:solidFill>
              </a:rPr>
              <a:t>, ezek a </a:t>
            </a:r>
            <a:r>
              <a:rPr lang="hu-HU" i="1" dirty="0" smtClean="0">
                <a:solidFill>
                  <a:schemeClr val="bg1"/>
                </a:solidFill>
              </a:rPr>
              <a:t>szemét</a:t>
            </a:r>
            <a:r>
              <a:rPr lang="hu-HU" dirty="0" smtClean="0">
                <a:solidFill>
                  <a:schemeClr val="bg1"/>
                </a:solidFill>
              </a:rPr>
              <a:t>, a </a:t>
            </a:r>
            <a:r>
              <a:rPr lang="hu-HU" i="1" dirty="0" smtClean="0">
                <a:solidFill>
                  <a:schemeClr val="bg1"/>
                </a:solidFill>
              </a:rPr>
              <a:t>fa</a:t>
            </a:r>
            <a:r>
              <a:rPr lang="hu-HU" dirty="0" smtClean="0">
                <a:solidFill>
                  <a:schemeClr val="bg1"/>
                </a:solidFill>
              </a:rPr>
              <a:t>, a </a:t>
            </a:r>
            <a:r>
              <a:rPr lang="hu-HU" i="1" dirty="0" smtClean="0">
                <a:solidFill>
                  <a:schemeClr val="bg1"/>
                </a:solidFill>
              </a:rPr>
              <a:t>hulladék</a:t>
            </a:r>
            <a:r>
              <a:rPr lang="hu-HU" dirty="0" smtClean="0">
                <a:solidFill>
                  <a:schemeClr val="bg1"/>
                </a:solidFill>
              </a:rPr>
              <a:t>, a </a:t>
            </a:r>
            <a:r>
              <a:rPr lang="hu-HU" i="1" dirty="0" smtClean="0">
                <a:solidFill>
                  <a:schemeClr val="bg1"/>
                </a:solidFill>
              </a:rPr>
              <a:t>biogáz</a:t>
            </a:r>
            <a:r>
              <a:rPr lang="hu-HU" dirty="0" smtClean="0">
                <a:solidFill>
                  <a:schemeClr val="bg1"/>
                </a:solidFill>
              </a:rPr>
              <a:t> és az </a:t>
            </a:r>
            <a:r>
              <a:rPr lang="hu-HU" i="1" dirty="0" smtClean="0">
                <a:solidFill>
                  <a:schemeClr val="bg1"/>
                </a:solidFill>
              </a:rPr>
              <a:t>alkohol alapú üzemanyagok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Biomassza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solidFill>
            <a:schemeClr val="tx1">
              <a:alpha val="35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Felhasználása szerint lehetnek: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Tűzelhető</a:t>
            </a:r>
            <a:r>
              <a:rPr lang="hu-HU" dirty="0" smtClean="0">
                <a:solidFill>
                  <a:schemeClr val="bg1"/>
                </a:solidFill>
              </a:rPr>
              <a:t> biomassza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Elgázosítható biomassza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Gépjármű-üzemanyagként hasznosítható biomassza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tx1">
              <a:alpha val="35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Benzin üzemű gépjárművek: </a:t>
            </a:r>
            <a:r>
              <a:rPr lang="hu-HU" dirty="0" err="1" smtClean="0">
                <a:solidFill>
                  <a:schemeClr val="bg1"/>
                </a:solidFill>
              </a:rPr>
              <a:t>BioEtanol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u-HU" dirty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Diesel üzemű gépjárművek: </a:t>
            </a:r>
            <a:r>
              <a:rPr lang="hu-HU" dirty="0" err="1" smtClean="0">
                <a:solidFill>
                  <a:schemeClr val="bg1"/>
                </a:solidFill>
              </a:rPr>
              <a:t>BioDiesel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20101011bioetanol44.jpg"/>
          <p:cNvPicPr>
            <a:picLocks noChangeAspect="1"/>
          </p:cNvPicPr>
          <p:nvPr/>
        </p:nvPicPr>
        <p:blipFill>
          <a:blip r:embed="rId3" cstate="print"/>
          <a:srcRect l="13382" t="32295" r="34644"/>
          <a:stretch>
            <a:fillRect/>
          </a:stretch>
        </p:blipFill>
        <p:spPr>
          <a:xfrm>
            <a:off x="6156176" y="2636912"/>
            <a:ext cx="1428461" cy="1241499"/>
          </a:xfrm>
          <a:prstGeom prst="rect">
            <a:avLst/>
          </a:prstGeom>
        </p:spPr>
      </p:pic>
      <p:sp>
        <p:nvSpPr>
          <p:cNvPr id="6" name="Szövegdoboz 5">
            <a:hlinkClick r:id="rId4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r>
              <a:rPr lang="hu-HU" dirty="0" smtClean="0"/>
              <a:t>Mik is azok?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marL="0">
              <a:buNone/>
            </a:pPr>
            <a:r>
              <a:rPr lang="hu-HU" dirty="0" smtClean="0"/>
              <a:t>A </a:t>
            </a:r>
            <a:r>
              <a:rPr lang="hu-HU" b="1" dirty="0" smtClean="0"/>
              <a:t>megújuló energiaforrás</a:t>
            </a:r>
            <a:r>
              <a:rPr lang="hu-HU" dirty="0" smtClean="0"/>
              <a:t> olyan közeg, természeti jelenség, melyekből energia nyerhető ki, és amely akár naponta többször ismétlődően rendelkezésre áll, vagy jelentősebb emberi beavatkozás nélkül legfeljebb néhány éven belül újratermelődik.</a:t>
            </a:r>
          </a:p>
          <a:p>
            <a:pPr marL="0">
              <a:buNone/>
            </a:pPr>
            <a:r>
              <a:rPr lang="hu-HU" dirty="0" smtClean="0"/>
              <a:t>Használatuk nem terheli a környezetet káros anyagokkal.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Megújuló energiaforrásnak tekintjük: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  <a:solidFill>
            <a:schemeClr val="bg2">
              <a:alpha val="49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hlinkClick r:id="rId3" action="ppaction://hlinksldjump"/>
              </a:rPr>
              <a:t>Napenergiát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>
                <a:solidFill>
                  <a:srgbClr val="FFFF00"/>
                </a:solidFill>
                <a:hlinkClick r:id="rId4" action="ppaction://hlinksldjump"/>
              </a:rPr>
              <a:t>Szélenergiát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>
                <a:solidFill>
                  <a:srgbClr val="FFFF00"/>
                </a:solidFill>
                <a:hlinkClick r:id="rId5" action="ppaction://hlinksldjump"/>
              </a:rPr>
              <a:t>Vízenergiát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>
                <a:solidFill>
                  <a:srgbClr val="FFFF00"/>
                </a:solidFill>
                <a:hlinkClick r:id="rId6" action="ppaction://hlinksldjump"/>
              </a:rPr>
              <a:t>Geotermikus energiát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>
                <a:solidFill>
                  <a:srgbClr val="FFFF00"/>
                </a:solidFill>
                <a:hlinkClick r:id="rId7" action="ppaction://hlinksldjump"/>
              </a:rPr>
              <a:t>Biomassza alkalmazását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Napenergia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/>
          <a:p>
            <a:pPr marL="0">
              <a:buNone/>
            </a:pPr>
            <a:r>
              <a:rPr lang="hu-HU" dirty="0" smtClean="0">
                <a:solidFill>
                  <a:srgbClr val="FFFF00"/>
                </a:solidFill>
              </a:rPr>
              <a:t>Aktív módon:</a:t>
            </a:r>
          </a:p>
          <a:p>
            <a:pPr marL="580050" lvl="1">
              <a:buFont typeface="Courier New" pitchFamily="49" charset="0"/>
              <a:buChar char="o"/>
            </a:pPr>
            <a:r>
              <a:rPr lang="hu-HU" dirty="0" smtClean="0">
                <a:solidFill>
                  <a:srgbClr val="FFFF00"/>
                </a:solidFill>
              </a:rPr>
              <a:t>Naperőművek</a:t>
            </a:r>
          </a:p>
          <a:p>
            <a:pPr marL="580050" lvl="1">
              <a:buFont typeface="Courier New" pitchFamily="49" charset="0"/>
              <a:buChar char="o"/>
            </a:pPr>
            <a:r>
              <a:rPr lang="hu-HU" dirty="0" smtClean="0">
                <a:solidFill>
                  <a:srgbClr val="FFFF00"/>
                </a:solidFill>
              </a:rPr>
              <a:t>Napelemek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Passzív módon: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>
                <a:solidFill>
                  <a:srgbClr val="FFFF00"/>
                </a:solidFill>
              </a:rPr>
              <a:t>Az épületek tájolásával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>
                <a:solidFill>
                  <a:srgbClr val="FFFF00"/>
                </a:solidFill>
              </a:rPr>
              <a:t>Építőanyag  helyes megválasztásával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39552" y="3501008"/>
            <a:ext cx="8229600" cy="168478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39552" y="1340768"/>
            <a:ext cx="8147248" cy="103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napenergia a Földet érő napsugárzásból kinyerhető energia.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használata két módon történhet: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Az aktív napenergia termelés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8219256" cy="3096344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marL="0"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 jellegzetes napenergia hasznosító épületeken nagy üvegfelületek néznek déli irányba, melyeken keresztül a fény vastag, nagy hőtároló képességű padlóra és falakra esik, így hosszú időn át képesek tárolni az elnyelt hőt</a:t>
            </a:r>
            <a:r>
              <a:rPr lang="hu-HU" dirty="0" smtClean="0">
                <a:solidFill>
                  <a:srgbClr val="FFFF00"/>
                </a:solidFill>
              </a:rPr>
              <a:t>.</a:t>
            </a:r>
          </a:p>
          <a:p>
            <a:pPr marL="0">
              <a:spcBef>
                <a:spcPts val="1200"/>
              </a:spcBef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 hőenergia gyűjtése és tárolása napkollektorokkal történik, amely a napsugárzás energiáját hőenergiává alakítja át, majd azt egy hőhordozó közegnek adja át.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" y="1484785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napenergia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hővé alakítása: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1540768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 másik módszerrel – az ún. </a:t>
            </a:r>
            <a:r>
              <a:rPr lang="hu-HU" sz="2400" dirty="0" err="1" smtClean="0">
                <a:solidFill>
                  <a:srgbClr val="FFFF00"/>
                </a:solidFill>
              </a:rPr>
              <a:t>fotovoltaikus</a:t>
            </a:r>
            <a:r>
              <a:rPr lang="hu-HU" sz="2400" dirty="0" smtClean="0">
                <a:solidFill>
                  <a:srgbClr val="FFFF00"/>
                </a:solidFill>
              </a:rPr>
              <a:t> eszköz (PV), vagyis napelem segítségével – a napsugárzás energiáját elektromos energiává alakítjuk. Harmadik lehetőségként termokémiai módszerekkel is tárolható.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Az aktív napenergia termelés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Kép 5" descr="kc_ha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068960"/>
            <a:ext cx="6058644" cy="3501896"/>
          </a:xfrm>
          <a:prstGeom prst="rect">
            <a:avLst/>
          </a:prstGeom>
        </p:spPr>
      </p:pic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windmill_te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2271519"/>
            <a:ext cx="4427984" cy="45864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szélenergia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114800" cy="547260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A szélenergia kitermelésének modern formája a szélturbina lapátjainak forgási energiáját alakítja át elektromos árammá. Ennél sokkal öregebb technológia a szélmalom, amelyben a szélenergia csak mechanikus szerkezetet működtetett és fizikai munkát végzett, mint a gabonaőrlés, vagy a vízpumpálás.</a:t>
            </a:r>
          </a:p>
        </p:txBody>
      </p:sp>
      <p:sp>
        <p:nvSpPr>
          <p:cNvPr id="7" name="Szövegdoboz 6">
            <a:hlinkClick r:id="rId5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55576" y="1556793"/>
            <a:ext cx="7632848" cy="417646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dirty="0" smtClean="0"/>
              <a:t>A </a:t>
            </a:r>
            <a:r>
              <a:rPr lang="hu-HU" b="1" dirty="0" smtClean="0"/>
              <a:t>vízenergia</a:t>
            </a:r>
            <a:r>
              <a:rPr lang="hu-HU" dirty="0" smtClean="0"/>
              <a:t> olyan megújuló energiaforrás, amelyet a </a:t>
            </a:r>
            <a:r>
              <a:rPr lang="hu-HU" dirty="0"/>
              <a:t>v</a:t>
            </a:r>
            <a:r>
              <a:rPr lang="hu-HU" dirty="0" smtClean="0"/>
              <a:t>íz eséséből vagy folyásából nyernek. Nagy történelmi múltra tekint vissza; kiszámíthatósága és folyamatossága folytán már az ókortól kezdődően előszeretettel alkalmazták mezőgazdasági (öntözés, malmok) és ipari (textilgyártás) célokra. Jelenleg a vízenergia primer energiaforrásként való hasznosítása a világ villamosenergia-termelésének ötöd-hatod részét teszi ki.</a:t>
            </a:r>
            <a:endParaRPr lang="hu-HU" dirty="0"/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vize1.jpg"/>
          <p:cNvPicPr>
            <a:picLocks noChangeAspect="1"/>
          </p:cNvPicPr>
          <p:nvPr/>
        </p:nvPicPr>
        <p:blipFill>
          <a:blip r:embed="rId3" cstate="print"/>
          <a:srcRect t="9733" b="4250"/>
          <a:stretch>
            <a:fillRect/>
          </a:stretch>
        </p:blipFill>
        <p:spPr>
          <a:xfrm>
            <a:off x="2267744" y="3212976"/>
            <a:ext cx="4824536" cy="34462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hu-HU" b="1" u="sng" dirty="0" smtClean="0"/>
              <a:t>Előnyei:</a:t>
            </a:r>
          </a:p>
          <a:p>
            <a:r>
              <a:rPr lang="hu-HU" dirty="0" smtClean="0"/>
              <a:t>Rugalmasság</a:t>
            </a:r>
          </a:p>
          <a:p>
            <a:r>
              <a:rPr lang="hu-HU" dirty="0" smtClean="0"/>
              <a:t>Alacsony költségek</a:t>
            </a:r>
          </a:p>
          <a:p>
            <a:r>
              <a:rPr lang="hu-HU" dirty="0" smtClean="0"/>
              <a:t>Csökkentett CO</a:t>
            </a:r>
            <a:r>
              <a:rPr lang="hu-HU" baseline="-25000" dirty="0" smtClean="0"/>
              <a:t>2</a:t>
            </a:r>
            <a:r>
              <a:rPr lang="hu-HU" dirty="0" smtClean="0"/>
              <a:t>-kibocsátás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hu-HU" b="1" u="sng" dirty="0" smtClean="0"/>
              <a:t>Hátrányai:</a:t>
            </a:r>
          </a:p>
          <a:p>
            <a:r>
              <a:rPr lang="hu-HU" dirty="0" smtClean="0"/>
              <a:t>Az esetleges ökoszisztéma károsodás</a:t>
            </a:r>
          </a:p>
          <a:p>
            <a:r>
              <a:rPr lang="hu-HU" dirty="0" smtClean="0"/>
              <a:t>Esetleges eliszaposodás</a:t>
            </a:r>
          </a:p>
          <a:p>
            <a:r>
              <a:rPr lang="hu-HU" dirty="0" smtClean="0"/>
              <a:t>Nagy, főleg erdős területek elárasztása</a:t>
            </a:r>
          </a:p>
          <a:p>
            <a:pPr>
              <a:buNone/>
            </a:pPr>
            <a:endParaRPr lang="hu-HU" b="1" u="sng" dirty="0"/>
          </a:p>
        </p:txBody>
      </p:sp>
      <p:sp>
        <p:nvSpPr>
          <p:cNvPr id="6" name="Szövegdoboz 5">
            <a:hlinkClick r:id="rId4" action="ppaction://hlinksldjump"/>
          </p:cNvPr>
          <p:cNvSpPr txBox="1"/>
          <p:nvPr/>
        </p:nvSpPr>
        <p:spPr>
          <a:xfrm>
            <a:off x="0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521</Words>
  <Application>Microsoft Office PowerPoint</Application>
  <PresentationFormat>Diavetítés a képernyőre (4:3 oldalarány)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Megújuló energiaforrások</vt:lpstr>
      <vt:lpstr>Mik is azok?</vt:lpstr>
      <vt:lpstr>Megújuló energiaforrásnak tekintjük:</vt:lpstr>
      <vt:lpstr>Napenergia</vt:lpstr>
      <vt:lpstr>Az aktív napenergia termelés</vt:lpstr>
      <vt:lpstr>Az aktív napenergia termelés</vt:lpstr>
      <vt:lpstr>A szélenergia</vt:lpstr>
      <vt:lpstr>Vízenergia</vt:lpstr>
      <vt:lpstr>Vízenergia</vt:lpstr>
      <vt:lpstr>Geotermikus energia</vt:lpstr>
      <vt:lpstr>Geotermikus energia</vt:lpstr>
      <vt:lpstr>Biomassza</vt:lpstr>
      <vt:lpstr>Biomassza</vt:lpstr>
    </vt:vector>
  </TitlesOfParts>
  <Company>Otthon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energiaforrások</dc:title>
  <dc:creator>Felhasználó</dc:creator>
  <cp:lastModifiedBy>Felhasználó</cp:lastModifiedBy>
  <cp:revision>19</cp:revision>
  <dcterms:created xsi:type="dcterms:W3CDTF">2013-04-23T17:39:45Z</dcterms:created>
  <dcterms:modified xsi:type="dcterms:W3CDTF">2013-04-23T18:49:54Z</dcterms:modified>
</cp:coreProperties>
</file>